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58" r:id="rId6"/>
    <p:sldId id="264" r:id="rId7"/>
    <p:sldId id="260" r:id="rId8"/>
    <p:sldId id="265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8F1D"/>
    <a:srgbClr val="467A0F"/>
    <a:srgbClr val="FF6600"/>
    <a:srgbClr val="F5560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0" autoAdjust="0"/>
    <p:restoredTop sz="94660"/>
  </p:normalViewPr>
  <p:slideViewPr>
    <p:cSldViewPr snapToGrid="0">
      <p:cViewPr varScale="1">
        <p:scale>
          <a:sx n="67" d="100"/>
          <a:sy n="67" d="100"/>
        </p:scale>
        <p:origin x="1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67CCF-C6B9-4A20-8F42-FDABB3F66CF0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5D743-1B12-48A6-A418-9BEF6F08C38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5D743-1B12-48A6-A418-9BEF6F08C38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5D743-1B12-48A6-A418-9BEF6F08C38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5D743-1B12-48A6-A418-9BEF6F08C38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>
                <a:solidFill>
                  <a:srgbClr val="F5560F"/>
                </a:solidFill>
                <a:effectLst/>
                <a:latin typeface="Times New Roman" panose="02020603050405020304" pitchFamily="18" charset="0"/>
                <a:ea typeface="Verdana" panose="020B0604030504040204"/>
                <a:cs typeface="Times New Roman" panose="02020603050405020304" pitchFamily="18" charset="0"/>
              </a:rPr>
              <a:t>PICCSA</a:t>
            </a:r>
            <a:endParaRPr lang="en-US" sz="6000">
              <a:solidFill>
                <a:srgbClr val="F5560F"/>
              </a:solidFill>
              <a:effectLst/>
              <a:latin typeface="Times New Roman" panose="02020603050405020304" pitchFamily="18" charset="0"/>
              <a:ea typeface="Verdana" panose="020B0604030504040204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24400" y="657907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Project Team 7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555191" y="4954437"/>
            <a:ext cx="3145766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ctr"/>
            <a:r>
              <a:rPr lang="en-US" sz="1400" b="1"/>
              <a:t>Team Members</a:t>
            </a:r>
            <a:endParaRPr lang="en-US" sz="1400" b="1"/>
          </a:p>
          <a:p>
            <a:pPr algn="ctr"/>
            <a:r>
              <a:rPr lang="en-US" sz="1400"/>
              <a:t>Jingyi Li</a:t>
            </a:r>
            <a:endParaRPr lang="en-US" sz="1400">
              <a:cs typeface="Calibri" panose="020F0502020204030204"/>
            </a:endParaRPr>
          </a:p>
          <a:p>
            <a:pPr algn="ctr"/>
            <a:r>
              <a:rPr lang="en-US" sz="1400"/>
              <a:t>Aaradhy Sharma</a:t>
            </a:r>
            <a:endParaRPr lang="en-US" sz="1400">
              <a:cs typeface="Calibri" panose="020F0502020204030204"/>
            </a:endParaRPr>
          </a:p>
          <a:p>
            <a:pPr algn="ctr"/>
            <a:r>
              <a:rPr lang="en-US" sz="1400"/>
              <a:t>Sandeep Wishwala</a:t>
            </a:r>
            <a:endParaRPr lang="en-US" sz="1400"/>
          </a:p>
          <a:p>
            <a:pPr algn="ctr"/>
            <a:r>
              <a:rPr lang="en-US" sz="1400"/>
              <a:t>Khajan Joshi</a:t>
            </a:r>
            <a:endParaRPr lang="en-US" sz="1400">
              <a:cs typeface="Calibri" panose="020F050202020403020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323607" y="6579077"/>
            <a:ext cx="8741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1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-287547" y="6540829"/>
            <a:ext cx="19730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Summer 2020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2264" y="938154"/>
            <a:ext cx="10058400" cy="1450757"/>
          </a:xfrm>
        </p:spPr>
        <p:txBody>
          <a:bodyPr/>
          <a:lstStyle/>
          <a:p>
            <a:pPr algn="ctr"/>
            <a:r>
              <a:rPr lang="en-US" sz="4800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Vision</a:t>
            </a:r>
            <a:endParaRPr lang="en-US" sz="4800">
              <a:solidFill>
                <a:srgbClr val="FF6600"/>
              </a:solidFill>
              <a:effectLst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cs typeface="Calibri Light" panose="020F0302020204030204"/>
            </a:endParaRPr>
          </a:p>
          <a:p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8" name="Picture 8" descr="A close up of a piece of paper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31322" y="1981163"/>
            <a:ext cx="5363633" cy="40227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" name="Arrow: Left 8"/>
          <p:cNvSpPr/>
          <p:nvPr/>
        </p:nvSpPr>
        <p:spPr>
          <a:xfrm>
            <a:off x="5794955" y="3661846"/>
            <a:ext cx="1365848" cy="661358"/>
          </a:xfrm>
          <a:prstGeom prst="lef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solution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513613" y="3435492"/>
            <a:ext cx="4123424" cy="1227003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US" dirty="0"/>
              <a:t>An E-Wallet App</a:t>
            </a:r>
            <a:endParaRPr lang="en-US" dirty="0"/>
          </a:p>
          <a:p>
            <a:r>
              <a:rPr lang="en-US" dirty="0"/>
              <a:t>With 2FA Enforcement</a:t>
            </a:r>
            <a:endParaRPr lang="en-US" dirty="0"/>
          </a:p>
          <a:p>
            <a:r>
              <a:rPr lang="en-US" dirty="0"/>
              <a:t>Available for different devices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323607" y="6579077"/>
            <a:ext cx="8741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724400" y="657907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Project Team 7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-287547" y="6540829"/>
            <a:ext cx="19730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Summer 2020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80204"/>
            <a:ext cx="9905998" cy="1905000"/>
          </a:xfrm>
        </p:spPr>
        <p:txBody>
          <a:bodyPr/>
          <a:lstStyle/>
          <a:p>
            <a:pPr algn="ctr"/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Unmet</a:t>
            </a:r>
            <a:r>
              <a:rPr lang="en-US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Needs</a:t>
            </a:r>
            <a:endParaRPr lang="en-US">
              <a:solidFill>
                <a:srgbClr val="FF6600"/>
              </a:solidFill>
              <a:effectLst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lt"/>
              <a:cs typeface="+mj-lt"/>
            </a:endParaRPr>
          </a:p>
          <a:p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3" name="Picture 3" descr="A picture containing drawing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1795" y="2531457"/>
            <a:ext cx="3462067" cy="27439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5" descr="A close up of a map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438" y="2554342"/>
            <a:ext cx="3462067" cy="27557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7" descr="A close up of a sign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7456" y="2437301"/>
            <a:ext cx="3648972" cy="2874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684363" y="5299495"/>
            <a:ext cx="3059501" cy="3416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US" dirty="0"/>
              <a:t>Platform Independence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967916" y="5298596"/>
            <a:ext cx="2743200" cy="3416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US" dirty="0"/>
              <a:t>US Availability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88187" y="5283320"/>
            <a:ext cx="3907765" cy="3416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US" dirty="0"/>
              <a:t>Use of push notification feature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323607" y="6579077"/>
            <a:ext cx="8741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724400" y="657907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Project Team 7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-287547" y="6540829"/>
            <a:ext cx="19730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Summer 2020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80204"/>
            <a:ext cx="9905998" cy="1905000"/>
          </a:xfrm>
        </p:spPr>
        <p:txBody>
          <a:bodyPr/>
          <a:lstStyle/>
          <a:p>
            <a:pPr algn="ctr"/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Customer</a:t>
            </a:r>
            <a:r>
              <a:rPr lang="en-US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Segments</a:t>
            </a:r>
            <a:endParaRPr lang="en-US">
              <a:solidFill>
                <a:srgbClr val="FF6600"/>
              </a:solidFill>
              <a:effectLst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lt"/>
              <a:cs typeface="+mj-lt"/>
            </a:endParaRPr>
          </a:p>
          <a:p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005" y="5027578"/>
            <a:ext cx="2513382" cy="371134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18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International Student </a:t>
            </a:r>
            <a:endParaRPr lang="en-US" sz="1800" b="1" dirty="0">
              <a:cs typeface="Calibri" panose="020F0502020204030204"/>
            </a:endParaRPr>
          </a:p>
        </p:txBody>
      </p:sp>
      <p:pic>
        <p:nvPicPr>
          <p:cNvPr id="4" name="Picture 5" descr="A group of people posing for the camera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0685" y="3027664"/>
            <a:ext cx="3188898" cy="1769620"/>
          </a:xfrm>
          <a:prstGeom prst="rect">
            <a:avLst/>
          </a:prstGeom>
        </p:spPr>
      </p:pic>
      <p:pic>
        <p:nvPicPr>
          <p:cNvPr id="6" name="Picture 7" descr="A picture containing person, indoor, person, sitting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043" y="3030510"/>
            <a:ext cx="3188898" cy="1736308"/>
          </a:xfrm>
          <a:prstGeom prst="rect">
            <a:avLst/>
          </a:prstGeom>
        </p:spPr>
      </p:pic>
      <p:pic>
        <p:nvPicPr>
          <p:cNvPr id="8" name="Picture 9" descr="A person standing on a sidewalk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1928" y="3048090"/>
            <a:ext cx="3151337" cy="17430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68173" y="502632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b="1" i="0" u="none" strike="noStrike" dirty="0">
                <a:solidFill>
                  <a:srgbClr val="4040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Arial" panose="020B0604020202020204"/>
                <a:cs typeface="Arial" panose="020B0604020202020204"/>
              </a:rPr>
              <a:t>OPT &amp; H1B Holder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18739" y="502632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b="1" dirty="0">
                <a:solidFill>
                  <a:srgbClr val="4040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Average  American Citizen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​​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323607" y="6579077"/>
            <a:ext cx="8741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724400" y="657907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Project Team 7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-287547" y="6540829"/>
            <a:ext cx="19730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Summer 2020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80204"/>
            <a:ext cx="9905998" cy="19050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Use</a:t>
            </a:r>
            <a:r>
              <a:rPr lang="en-US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 dirty="0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Cases</a:t>
            </a:r>
            <a:endParaRPr lang="en-US" dirty="0">
              <a:solidFill>
                <a:srgbClr val="FF6600"/>
              </a:solidFill>
              <a:effectLst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lt"/>
              <a:cs typeface="+mj-lt"/>
            </a:endParaRPr>
          </a:p>
          <a:p>
            <a:endParaRPr lang="en-US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0381" y="2048404"/>
            <a:ext cx="3278036" cy="556406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International Student </a:t>
            </a:r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81655" y="5265605"/>
            <a:ext cx="2109189" cy="758088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US" dirty="0"/>
              <a:t>Security features </a:t>
            </a:r>
            <a:endParaRPr lang="en-US" dirty="0"/>
          </a:p>
        </p:txBody>
      </p:sp>
      <p:pic>
        <p:nvPicPr>
          <p:cNvPr id="9" name="Picture 9" descr="A close up of a logo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0628" y="3289073"/>
            <a:ext cx="2743198" cy="154431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757281" y="5271851"/>
            <a:ext cx="4310331" cy="101976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pPr algn="ctr"/>
            <a:r>
              <a:rPr lang="en-US" dirty="0"/>
              <a:t>Benefits such as discount on university books and university canteen</a:t>
            </a:r>
            <a:endParaRPr lang="en-US" dirty="0"/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408035" y="5258530"/>
            <a:ext cx="3285721" cy="560494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US" dirty="0"/>
              <a:t>Limit on amount  Of transaction</a:t>
            </a:r>
            <a:endParaRPr lang="en-US" dirty="0"/>
          </a:p>
          <a:p>
            <a:r>
              <a:rPr lang="en-US" dirty="0"/>
              <a:t>​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5" name="Picture 15" descr="A close up of a logo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1263" y="3101217"/>
            <a:ext cx="1981200" cy="1981200"/>
          </a:xfrm>
          <a:prstGeom prst="rect">
            <a:avLst/>
          </a:prstGeom>
        </p:spPr>
      </p:pic>
      <p:pic>
        <p:nvPicPr>
          <p:cNvPr id="18" name="Picture 17" descr="A close up of a sign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9456" y="3105463"/>
            <a:ext cx="2383766" cy="18086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22812" y="5507682"/>
            <a:ext cx="3372753" cy="3416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US" dirty="0"/>
              <a:t>Limit No. of transactions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1323607" y="6579077"/>
            <a:ext cx="8741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724400" y="657907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Project Team 7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-287547" y="6540829"/>
            <a:ext cx="19730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Summer 2020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2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xfrm>
            <a:off x="1071780" y="1089396"/>
            <a:ext cx="10058400" cy="13050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Use</a:t>
            </a:r>
            <a:r>
              <a:rPr lang="en-US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Cases</a:t>
            </a:r>
            <a:endParaRPr lang="en-US">
              <a:solidFill>
                <a:srgbClr val="FF6600"/>
              </a:solidFill>
              <a:effectLst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lt"/>
              <a:cs typeface="+mj-lt"/>
            </a:endParaRPr>
          </a:p>
          <a:p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028" y="2587768"/>
            <a:ext cx="3219510" cy="2539292"/>
          </a:xfrm>
          <a:prstGeom prst="rect">
            <a:avLst/>
          </a:prstGeom>
        </p:spPr>
      </p:pic>
      <p:pic>
        <p:nvPicPr>
          <p:cNvPr id="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801" y="2587768"/>
            <a:ext cx="3219510" cy="25398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38525" y="5268166"/>
            <a:ext cx="2276515" cy="3416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pPr algn="ctr"/>
            <a:r>
              <a:rPr lang="en-IN" dirty="0"/>
              <a:t>Fast Payment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096865" y="5268166"/>
            <a:ext cx="2514599" cy="3416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pPr algn="ctr"/>
            <a:r>
              <a:rPr lang="en-IN" dirty="0"/>
              <a:t>Loyalty Bonus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37134" y="2054565"/>
            <a:ext cx="1828800" cy="3693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IN" sz="20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Merchant</a:t>
            </a:r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323607" y="6579077"/>
            <a:ext cx="8741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724400" y="657907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Project Team 7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-287547" y="6540829"/>
            <a:ext cx="19730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Summer 2020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22694"/>
            <a:ext cx="9905998" cy="1905000"/>
          </a:xfrm>
        </p:spPr>
        <p:txBody>
          <a:bodyPr/>
          <a:lstStyle/>
          <a:p>
            <a:pPr algn="ctr"/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Competitive</a:t>
            </a:r>
            <a:r>
              <a:rPr lang="en-US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Analysis</a:t>
            </a:r>
            <a:endParaRPr lang="en-US">
              <a:solidFill>
                <a:srgbClr val="FF6600"/>
              </a:solidFill>
              <a:effectLst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lt"/>
              <a:cs typeface="+mj-lt"/>
            </a:endParaRPr>
          </a:p>
          <a:p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760" y="1794278"/>
            <a:ext cx="6708847" cy="43080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7631" y="2925158"/>
            <a:ext cx="3548534" cy="542698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defPPr>
              <a:defRPr lang="en-US"/>
            </a:defPPr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IN" dirty="0"/>
              <a:t>Apple Pay 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97683" y="3567434"/>
            <a:ext cx="4102404" cy="542698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IN" dirty="0" smtClean="0"/>
              <a:t>Samsung Pay 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97631" y="4229452"/>
            <a:ext cx="4102404" cy="542698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IN" dirty="0" err="1" smtClean="0"/>
              <a:t>Venmo</a:t>
            </a:r>
            <a:r>
              <a:rPr lang="en-IN" dirty="0" smtClean="0"/>
              <a:t> 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071898" y="2921150"/>
            <a:ext cx="20892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Only for iOS devices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029000" y="3567434"/>
            <a:ext cx="2626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Only for Samsung devices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71898" y="4110132"/>
            <a:ext cx="22501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Only for Peer-to-Peer payments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323607" y="6579077"/>
            <a:ext cx="8741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724400" y="657907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Project Team 7</a:t>
            </a:r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-287547" y="6540829"/>
            <a:ext cx="19730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Summer 2020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6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488" y="-31552"/>
            <a:ext cx="3703265" cy="2082294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Market</a:t>
            </a:r>
            <a:r>
              <a:rPr lang="en-US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Size</a:t>
            </a:r>
            <a:r>
              <a:rPr lang="en-US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2682" y="4787546"/>
            <a:ext cx="491069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Jaime </a:t>
            </a: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Toplin</a:t>
            </a: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(2020). US MOBILE WALLETS IN 2020 AND BEYOND. Retrieved from https://www.businessinsider.com/us-mobile-wallets-report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 panose="020F0502020204030204"/>
            </a:endParaRPr>
          </a:p>
        </p:txBody>
      </p:sp>
      <p:pic>
        <p:nvPicPr>
          <p:cNvPr id="17" name="Picture 17" descr="A screenshot of a cell phone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2851" y="2255711"/>
            <a:ext cx="6093124" cy="35555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3" name="Rectangle 22"/>
          <p:cNvSpPr/>
          <p:nvPr/>
        </p:nvSpPr>
        <p:spPr>
          <a:xfrm>
            <a:off x="797947" y="2731590"/>
            <a:ext cx="3082671" cy="3416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2012 - $12.8 billion 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03698" y="3441832"/>
            <a:ext cx="3082671" cy="3416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2019 - $662.3 billion 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97947" y="4132325"/>
            <a:ext cx="4107215" cy="34163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2023 - $1.33 trillion (estimated)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323607" y="6579077"/>
            <a:ext cx="8741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724400" y="657907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Project Team 7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-287547" y="6540829"/>
            <a:ext cx="19730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Summer 2020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A close up of a logo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82966" y="148511"/>
            <a:ext cx="2890299" cy="15926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4148" y="944822"/>
            <a:ext cx="10058400" cy="1450757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Risks/Dependencies</a:t>
            </a:r>
            <a:r>
              <a:rPr lang="en-US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br>
              <a:rPr lang="en-US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</a:br>
            <a:r>
              <a:rPr lang="en-US" dirty="0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and</a:t>
            </a:r>
            <a:r>
              <a:rPr lang="en-US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 dirty="0">
                <a:solidFill>
                  <a:srgbClr val="FF6600"/>
                </a:solidFill>
                <a:effectLst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Mitigations</a:t>
            </a:r>
            <a:endParaRPr lang="en-US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  <a:p>
            <a:endParaRPr lang="en-US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650" y="2694361"/>
            <a:ext cx="2393657" cy="1615956"/>
          </a:xfrm>
          <a:prstGeom prst="rect">
            <a:avLst/>
          </a:prstGeom>
          <a:effec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725" y="2620571"/>
            <a:ext cx="2385843" cy="16962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8607" y="4518080"/>
            <a:ext cx="2394413" cy="16770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726" y="4487943"/>
            <a:ext cx="2381892" cy="1707333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83194" y="3354147"/>
            <a:ext cx="1937686" cy="1628138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defRPr>
            </a:lvl1pPr>
            <a:lvl2pPr marL="38417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6705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74993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932815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09982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6pPr>
            <a:lvl7pPr marL="129984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7pPr>
            <a:lvl8pPr marL="149987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8pPr>
            <a:lvl9pPr marL="1699895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9pPr>
          </a:lstStyle>
          <a:p>
            <a:r>
              <a:rPr lang="en-US" dirty="0"/>
              <a:t>Regulatory </a:t>
            </a:r>
            <a:r>
              <a:rPr lang="en-US" dirty="0">
                <a:solidFill>
                  <a:srgbClr val="FF0000"/>
                </a:solidFill>
              </a:rPr>
              <a:t>Risk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209117" y="2974629"/>
            <a:ext cx="3012070" cy="2056973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Third Party </a:t>
            </a:r>
            <a:r>
              <a:rPr lang="en-US" b="1" dirty="0">
                <a:solidFill>
                  <a:srgbClr val="FF0000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Risk</a:t>
            </a:r>
            <a:endParaRPr lang="en-US" b="1" dirty="0">
              <a:solidFill>
                <a:srgbClr val="FF0000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021563" y="4864084"/>
            <a:ext cx="1509623" cy="770467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IT </a:t>
            </a:r>
            <a:r>
              <a:rPr lang="en-US" b="1" dirty="0">
                <a:solidFill>
                  <a:srgbClr val="FF0000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Risk</a:t>
            </a:r>
            <a:endParaRPr lang="en-US" b="1" dirty="0">
              <a:solidFill>
                <a:srgbClr val="FF0000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252569" y="4431693"/>
            <a:ext cx="2559170" cy="1199303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Strategic </a:t>
            </a:r>
            <a:r>
              <a:rPr lang="en-US" b="1" dirty="0">
                <a:solidFill>
                  <a:srgbClr val="FF0000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Risk</a:t>
            </a:r>
            <a:endParaRPr lang="en-GB" b="1" dirty="0">
              <a:solidFill>
                <a:srgbClr val="FF0000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323607" y="6579077"/>
            <a:ext cx="87414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724400" y="657907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Project Team 7</a:t>
            </a: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-287547" y="6540829"/>
            <a:ext cx="19730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Summer 2020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/>
      <p:bldP spid="21" grpId="0"/>
    </p:bldLst>
  </p:timing>
</p:sld>
</file>

<file path=ppt/theme/theme1.xml><?xml version="1.0" encoding="utf-8"?>
<a:theme xmlns:a="http://schemas.openxmlformats.org/drawingml/2006/main" name="Retrospect">
  <a:themeElements>
    <a:clrScheme name="Custom 4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FEC199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0</TotalTime>
  <Words>1193</Words>
  <Application>WPS 演示</Application>
  <PresentationFormat>Widescreen</PresentationFormat>
  <Paragraphs>161</Paragraphs>
  <Slides>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宋体</vt:lpstr>
      <vt:lpstr>Wingdings</vt:lpstr>
      <vt:lpstr>Calibri</vt:lpstr>
      <vt:lpstr>Times New Roman</vt:lpstr>
      <vt:lpstr>Verdana</vt:lpstr>
      <vt:lpstr>Calibri</vt:lpstr>
      <vt:lpstr>Calibri Light</vt:lpstr>
      <vt:lpstr>Arial</vt:lpstr>
      <vt:lpstr>微软雅黑</vt:lpstr>
      <vt:lpstr>Arial Unicode MS</vt:lpstr>
      <vt:lpstr>等线</vt:lpstr>
      <vt:lpstr>Retrospect</vt:lpstr>
      <vt:lpstr>PICCSA</vt:lpstr>
      <vt:lpstr>Vision</vt:lpstr>
      <vt:lpstr>Unmet Needs</vt:lpstr>
      <vt:lpstr>Customer Segments</vt:lpstr>
      <vt:lpstr>Use Cases</vt:lpstr>
      <vt:lpstr>Use Cases</vt:lpstr>
      <vt:lpstr>Competitive Analysis</vt:lpstr>
      <vt:lpstr>Market Size </vt:lpstr>
      <vt:lpstr>Risks/Dependencies  and Mitigations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SomeCandyTalking</cp:lastModifiedBy>
  <cp:revision>27</cp:revision>
  <dcterms:created xsi:type="dcterms:W3CDTF">2020-08-12T17:02:00Z</dcterms:created>
  <dcterms:modified xsi:type="dcterms:W3CDTF">2020-08-17T16:14:12Z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